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771" r:id="rId2"/>
    <p:sldId id="852" r:id="rId3"/>
    <p:sldId id="857" r:id="rId4"/>
    <p:sldId id="856" r:id="rId5"/>
    <p:sldId id="859" r:id="rId6"/>
    <p:sldId id="860" r:id="rId7"/>
    <p:sldId id="84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8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323" autoAdjust="0"/>
  </p:normalViewPr>
  <p:slideViewPr>
    <p:cSldViewPr snapToGrid="0">
      <p:cViewPr varScale="1">
        <p:scale>
          <a:sx n="69" d="100"/>
          <a:sy n="69" d="100"/>
        </p:scale>
        <p:origin x="1157"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06/04/2025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406E7FAB-960F-694A-CF7A-577B39332F26}"/>
              </a:ext>
            </a:extLst>
          </p:cNvPr>
          <p:cNvSpPr>
            <a:spLocks noGrp="1"/>
          </p:cNvSpPr>
          <p:nvPr>
            <p:ph type="sldNum" sz="quarter" idx="5"/>
          </p:nvPr>
        </p:nvSpPr>
        <p:spPr/>
        <p:txBody>
          <a:bodyPr/>
          <a:lstStyle/>
          <a:p>
            <a:fld id="{BB92672C-6832-49AA-BBF4-194D57F3EB4A}" type="slidenum">
              <a:rPr lang="en-GB" smtClean="0"/>
              <a:t>2</a:t>
            </a:fld>
            <a:endParaRPr lang="en-GB"/>
          </a:p>
        </p:txBody>
      </p:sp>
    </p:spTree>
    <p:extLst>
      <p:ext uri="{BB962C8B-B14F-4D97-AF65-F5344CB8AC3E}">
        <p14:creationId xmlns:p14="http://schemas.microsoft.com/office/powerpoint/2010/main" val="26727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a:t>Из угла озелењавања пословања МСП-а кључно је преиспитати могућности замене хемикалија који имају пиктограме опасности на својим етикетама, хемикалијама које су мање токсичне или уопште нису опасне по здравље људи и животну средину. Најбољи пример је коришћење средстава за чишћење у виду детерџената. Употреба природних средстава за чишћење може омогућити избегавање куповине детерџената. Конкретно сирће или лимунска киселина могу се користити за уклањање наслага каменца. Мешавина црног чаја и лимуновог сока идеална је за чишћење прозора. Једноставно потребно је да неколико врећица чаја одстоје до 10 минута и да се помешају са исцеђеним лимуном и 10 литара топле воде. Прозорска стакла не само да могу да се очисте без средстава за чишћење, већ ова смеша спречава настанак прљавштине и обезбеђује дуготрајан сјај. Кромпир је идеалан за чишћење нерђајућег челика је довољно натрљати овај челик кромпиром док ће скроб из кромпира учиниће све остало. Међутим ако је ипак неопходна набавка средстава за чишћење потребно је обратити пажњу да ли се на производу налази пиктограм опасности и ако је могуће потражити сличан производ (исте новчане вредности) који има неку еколошку ознаку као што је  Еко-знак у ЕУ (EU Ecolabel). </a:t>
            </a:r>
            <a:endParaRPr lang="sr-Cyrl-RS" dirty="0"/>
          </a:p>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3</a:t>
            </a:fld>
            <a:endParaRPr lang="en-GB"/>
          </a:p>
        </p:txBody>
      </p:sp>
    </p:spTree>
    <p:extLst>
      <p:ext uri="{BB962C8B-B14F-4D97-AF65-F5344CB8AC3E}">
        <p14:creationId xmlns:p14="http://schemas.microsoft.com/office/powerpoint/2010/main" val="2543283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4</a:t>
            </a:fld>
            <a:endParaRPr lang="en-GB"/>
          </a:p>
        </p:txBody>
      </p:sp>
    </p:spTree>
    <p:extLst>
      <p:ext uri="{BB962C8B-B14F-4D97-AF65-F5344CB8AC3E}">
        <p14:creationId xmlns:p14="http://schemas.microsoft.com/office/powerpoint/2010/main" val="2934324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E5A52-B956-08D5-102C-01DDEADC3C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11A326-79D5-D090-9D4B-CD28CABACF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B21289-557A-1A32-F16B-E234A3BFA996}"/>
              </a:ext>
            </a:extLst>
          </p:cNvPr>
          <p:cNvSpPr>
            <a:spLocks noGrp="1"/>
          </p:cNvSpPr>
          <p:nvPr>
            <p:ph type="body" idx="1"/>
          </p:nvPr>
        </p:nvSpPr>
        <p:spPr/>
        <p:txBody>
          <a:bodyPr/>
          <a:lstStyle/>
          <a:p>
            <a:r>
              <a:rPr lang="sr-Cyrl-RS" sz="1800" kern="0" dirty="0">
                <a:effectLst/>
                <a:latin typeface="Calibri" panose="020F0502020204030204" pitchFamily="34" charset="0"/>
                <a:ea typeface="Times New Roman" panose="02020603050405020304" pitchFamily="18" charset="0"/>
              </a:rPr>
              <a:t>Процена потенцијала за побољшање је у директној вези са величином, бројем запослених, производној делатности и финансијским капацитетима привредног субјекта. Нека предузећа ће се определити за примену једноставних мера за озелењавање пословања, док ће друга покренути капитална улагања. Због тога је неопходна процена изводљивости озелењавања пословања која је јединствена за свако преузеће. Пре процене МСП-а требају да се упознају са мерама за озелењавање пословања. Дужи списак ових мера је наведен у кратком водичу за озелењавање пословања. Такође листа мера за озелењавање пословања дата је у обрасцу бизнис план - стратегија озелењавања. У овом обрасцу је наведено 25 мера које покривају 5 области озелењавање послова. Процена изводљивости се сагледава из угла утицаја на пословање и животну средину као и могућности извођења и финансирања. Након избора понуђених одговора, образац аутоматски даје процену реализације у %. </a:t>
            </a:r>
            <a:endParaRPr lang="sr-Cyrl-RS" dirty="0"/>
          </a:p>
        </p:txBody>
      </p:sp>
      <p:sp>
        <p:nvSpPr>
          <p:cNvPr id="4" name="Slide Number Placeholder 3">
            <a:extLst>
              <a:ext uri="{FF2B5EF4-FFF2-40B4-BE49-F238E27FC236}">
                <a16:creationId xmlns:a16="http://schemas.microsoft.com/office/drawing/2014/main" id="{52D83227-8DDA-1FE0-F986-BBAAA7CC5633}"/>
              </a:ext>
            </a:extLst>
          </p:cNvPr>
          <p:cNvSpPr>
            <a:spLocks noGrp="1"/>
          </p:cNvSpPr>
          <p:nvPr>
            <p:ph type="sldNum" sz="quarter" idx="5"/>
          </p:nvPr>
        </p:nvSpPr>
        <p:spPr/>
        <p:txBody>
          <a:bodyPr/>
          <a:lstStyle/>
          <a:p>
            <a:fld id="{BB92672C-6832-49AA-BBF4-194D57F3EB4A}" type="slidenum">
              <a:rPr lang="en-GB" smtClean="0"/>
              <a:t>6</a:t>
            </a:fld>
            <a:endParaRPr lang="en-GB"/>
          </a:p>
        </p:txBody>
      </p:sp>
    </p:spTree>
    <p:extLst>
      <p:ext uri="{BB962C8B-B14F-4D97-AF65-F5344CB8AC3E}">
        <p14:creationId xmlns:p14="http://schemas.microsoft.com/office/powerpoint/2010/main" val="41088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50E6C-7CB1-7EB2-ECE6-B9F6A6E104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3E7B6C-DF94-88A5-2A15-9567420002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FD38CD-90B9-47FA-EFF8-0F077175BFA6}"/>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2B542A06-D3B1-4E1C-AF05-93602E9B7956}"/>
              </a:ext>
            </a:extLst>
          </p:cNvPr>
          <p:cNvSpPr>
            <a:spLocks noGrp="1"/>
          </p:cNvSpPr>
          <p:nvPr>
            <p:ph type="sldNum" sz="quarter" idx="5"/>
          </p:nvPr>
        </p:nvSpPr>
        <p:spPr/>
        <p:txBody>
          <a:bodyPr/>
          <a:lstStyle/>
          <a:p>
            <a:fld id="{BB92672C-6832-49AA-BBF4-194D57F3EB4A}" type="slidenum">
              <a:rPr lang="en-GB" smtClean="0"/>
              <a:t>7</a:t>
            </a:fld>
            <a:endParaRPr lang="en-GB"/>
          </a:p>
        </p:txBody>
      </p:sp>
    </p:spTree>
    <p:extLst>
      <p:ext uri="{BB962C8B-B14F-4D97-AF65-F5344CB8AC3E}">
        <p14:creationId xmlns:p14="http://schemas.microsoft.com/office/powerpoint/2010/main" val="2737393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C04F7E-8F90-46D6-8A87-94A071D954D0}"/>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FB6D13-C98C-46BE-B050-4E0BE46A5FF7}"/>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B83EE1-9AF4-4E7D-B1C4-EBBBA094D13B}"/>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AE458-A3BF-46EB-B9A3-C7E63DCA2EB8}"/>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AA0A27-4D9B-44B6-9C72-5639AD9642BB}"/>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969FDE-1634-4D8E-8757-04393ED84B23}"/>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6" name="Footer Placeholder 5">
            <a:extLst>
              <a:ext uri="{FF2B5EF4-FFF2-40B4-BE49-F238E27FC236}">
                <a16:creationId xmlns:a16="http://schemas.microsoft.com/office/drawing/2014/main"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1AE794-29BB-4832-B360-D4249F1E850D}"/>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8" name="Footer Placeholder 7">
            <a:extLst>
              <a:ext uri="{FF2B5EF4-FFF2-40B4-BE49-F238E27FC236}">
                <a16:creationId xmlns:a16="http://schemas.microsoft.com/office/drawing/2014/main"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46E577-7777-4C01-ADB8-531A8C20F18B}"/>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4" name="Footer Placeholder 3">
            <a:extLst>
              <a:ext uri="{FF2B5EF4-FFF2-40B4-BE49-F238E27FC236}">
                <a16:creationId xmlns:a16="http://schemas.microsoft.com/office/drawing/2014/main"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A0DFF9-0A72-4420-9FC0-03ABDF8A6D86}"/>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3" name="Footer Placeholder 2">
            <a:extLst>
              <a:ext uri="{FF2B5EF4-FFF2-40B4-BE49-F238E27FC236}">
                <a16:creationId xmlns:a16="http://schemas.microsoft.com/office/drawing/2014/main"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F703FA-066E-4A6B-B449-CAB3E9C81D6C}"/>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6" name="Footer Placeholder 5">
            <a:extLst>
              <a:ext uri="{FF2B5EF4-FFF2-40B4-BE49-F238E27FC236}">
                <a16:creationId xmlns:a16="http://schemas.microsoft.com/office/drawing/2014/main"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9A7895-9BC5-48FF-B42F-6A7434B476D5}"/>
              </a:ext>
            </a:extLst>
          </p:cNvPr>
          <p:cNvSpPr>
            <a:spLocks noGrp="1"/>
          </p:cNvSpPr>
          <p:nvPr>
            <p:ph type="dt" sz="half" idx="10"/>
          </p:nvPr>
        </p:nvSpPr>
        <p:spPr/>
        <p:txBody>
          <a:bodyPr/>
          <a:lstStyle/>
          <a:p>
            <a:fld id="{1AE5B157-8682-46E4-B104-6CF219917601}" type="datetimeFigureOut">
              <a:rPr lang="en-US" smtClean="0"/>
              <a:t>4/6/2025</a:t>
            </a:fld>
            <a:endParaRPr lang="en-US"/>
          </a:p>
        </p:txBody>
      </p:sp>
      <p:sp>
        <p:nvSpPr>
          <p:cNvPr id="6" name="Footer Placeholder 5">
            <a:extLst>
              <a:ext uri="{FF2B5EF4-FFF2-40B4-BE49-F238E27FC236}">
                <a16:creationId xmlns:a16="http://schemas.microsoft.com/office/drawing/2014/main"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4/6/2025</a:t>
            </a:fld>
            <a:endParaRPr lang="en-US"/>
          </a:p>
        </p:txBody>
      </p:sp>
      <p:sp>
        <p:nvSpPr>
          <p:cNvPr id="5" name="Footer Placeholder 4">
            <a:extLst>
              <a:ext uri="{FF2B5EF4-FFF2-40B4-BE49-F238E27FC236}">
                <a16:creationId xmlns:a16="http://schemas.microsoft.com/office/drawing/2014/main"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3.xml.rels><?xml version="1.0" encoding="UTF-8" standalone="yes"?>
<Relationships xmlns="http://schemas.openxmlformats.org/package/2006/relationships"><Relationship Id="rId3" Type="http://schemas.openxmlformats.org/officeDocument/2006/relationships/hyperlink" Target="https://environment.ec.europa.eu/app/ecolabel-product-catalogu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1.gif"/><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lideegg.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echa.europa.eu/online-training-on-analysis-of-alternativ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a16="http://schemas.microsoft.com/office/drawing/2014/main" val="4102479390"/>
                    </a:ext>
                  </a:extLst>
                </a:gridCol>
                <a:gridCol w="2802601">
                  <a:extLst>
                    <a:ext uri="{9D8B030D-6E8A-4147-A177-3AD203B41FA5}">
                      <a16:colId xmlns:a16="http://schemas.microsoft.com/office/drawing/2014/main" val="3985209847"/>
                    </a:ext>
                  </a:extLst>
                </a:gridCol>
                <a:gridCol w="7090124">
                  <a:extLst>
                    <a:ext uri="{9D8B030D-6E8A-4147-A177-3AD203B41FA5}">
                      <a16:colId xmlns:a16="http://schemas.microsoft.com/office/drawing/2014/main"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a16="http://schemas.microsoft.com/office/drawing/2014/main" val="3136574012"/>
                  </a:ext>
                </a:extLst>
              </a:tr>
            </a:tbl>
          </a:graphicData>
        </a:graphic>
      </p:graphicFrame>
      <p:pic>
        <p:nvPicPr>
          <p:cNvPr id="1028" name="Picture 1" descr="A green leaf and a power cord&#10;&#10;Description automatically generated">
            <a:extLst>
              <a:ext uri="{FF2B5EF4-FFF2-40B4-BE49-F238E27FC236}">
                <a16:creationId xmlns:a16="http://schemas.microsoft.com/office/drawing/2014/main"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a16="http://schemas.microsoft.com/office/drawing/2014/main"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a16="http://schemas.microsoft.com/office/drawing/2014/main"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a16="http://schemas.microsoft.com/office/drawing/2014/main"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a16="http://schemas.microsoft.com/office/drawing/2014/main"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806046097"/>
                  </a:ext>
                </a:extLst>
              </a:tr>
            </a:tbl>
          </a:graphicData>
        </a:graphic>
      </p:graphicFrame>
      <p:pic>
        <p:nvPicPr>
          <p:cNvPr id="2" name="Picture 1" descr="Blue text on a black background&#10;&#10;Description automatically generated">
            <a:extLst>
              <a:ext uri="{FF2B5EF4-FFF2-40B4-BE49-F238E27FC236}">
                <a16:creationId xmlns:a16="http://schemas.microsoft.com/office/drawing/2014/main"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a16="http://schemas.microsoft.com/office/drawing/2014/main"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Модул 3 Спречавање загађења</a:t>
            </a:r>
          </a:p>
          <a:p>
            <a:pPr algn="ctr">
              <a:lnSpc>
                <a:spcPct val="150000"/>
              </a:lnSpc>
            </a:pPr>
            <a:r>
              <a:rPr lang="ru-RU" sz="2800" dirty="0">
                <a:solidFill>
                  <a:srgbClr val="008000"/>
                </a:solidFill>
              </a:rPr>
              <a:t>Еколошки прихватљиве хемикалије</a:t>
            </a:r>
          </a:p>
        </p:txBody>
      </p:sp>
      <p:graphicFrame>
        <p:nvGraphicFramePr>
          <p:cNvPr id="4" name="Table 3">
            <a:extLst>
              <a:ext uri="{FF2B5EF4-FFF2-40B4-BE49-F238E27FC236}">
                <a16:creationId xmlns:a16="http://schemas.microsoft.com/office/drawing/2014/main"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a16="http://schemas.microsoft.com/office/drawing/2014/main" val="3222544936"/>
                    </a:ext>
                  </a:extLst>
                </a:gridCol>
                <a:gridCol w="2625734">
                  <a:extLst>
                    <a:ext uri="{9D8B030D-6E8A-4147-A177-3AD203B41FA5}">
                      <a16:colId xmlns:a16="http://schemas.microsoft.com/office/drawing/2014/main" val="2492690819"/>
                    </a:ext>
                  </a:extLst>
                </a:gridCol>
                <a:gridCol w="4376222">
                  <a:extLst>
                    <a:ext uri="{9D8B030D-6E8A-4147-A177-3AD203B41FA5}">
                      <a16:colId xmlns:a16="http://schemas.microsoft.com/office/drawing/2014/main"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5143308"/>
                  </a:ext>
                </a:extLst>
              </a:tr>
            </a:tbl>
          </a:graphicData>
        </a:graphic>
      </p:graphicFrame>
    </p:spTree>
    <p:extLst>
      <p:ext uri="{BB962C8B-B14F-4D97-AF65-F5344CB8AC3E}">
        <p14:creationId xmlns:p14="http://schemas.microsoft.com/office/powerpoint/2010/main" val="3331586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A9DF8FA-1DAD-FB2D-097F-21D63772B96F}"/>
              </a:ext>
            </a:extLst>
          </p:cNvPr>
          <p:cNvGraphicFramePr>
            <a:graphicFrameLocks noGrp="1"/>
          </p:cNvGraphicFramePr>
          <p:nvPr>
            <p:extLst>
              <p:ext uri="{D42A27DB-BD31-4B8C-83A1-F6EECF244321}">
                <p14:modId xmlns:p14="http://schemas.microsoft.com/office/powerpoint/2010/main" val="3261490743"/>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7 Еколошки прихватљиве хемикалије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0FA84F7F-7C8F-2307-BCF8-90A68C837DE9}"/>
              </a:ext>
            </a:extLst>
          </p:cNvPr>
          <p:cNvSpPr txBox="1"/>
          <p:nvPr/>
        </p:nvSpPr>
        <p:spPr>
          <a:xfrm>
            <a:off x="334161" y="976094"/>
            <a:ext cx="8462598" cy="5940088"/>
          </a:xfrm>
          <a:prstGeom prst="rect">
            <a:avLst/>
          </a:prstGeom>
          <a:noFill/>
        </p:spPr>
        <p:txBody>
          <a:bodyPr wrap="square">
            <a:spAutoFit/>
          </a:bodyPr>
          <a:lstStyle/>
          <a:p>
            <a:pPr marL="285750" indent="-285750" algn="just">
              <a:buFont typeface="Wingdings" panose="05000000000000000000" pitchFamily="2" charset="2"/>
              <a:buChar char="q"/>
            </a:pPr>
            <a:r>
              <a:rPr lang="ru-RU" sz="2000" dirty="0"/>
              <a:t>Еколошки прихватљиве хемикалије, односно безбедне алтернативе се производе и користе на начин који смањује штету по екосистеме и здравље људи у поређењу са опасним хемикалијама. </a:t>
            </a:r>
          </a:p>
          <a:p>
            <a:pPr marL="285750" indent="-285750" algn="just">
              <a:buFont typeface="Wingdings" panose="05000000000000000000" pitchFamily="2" charset="2"/>
              <a:buChar char="q"/>
            </a:pPr>
            <a:endParaRPr lang="ru-RU" sz="2000" dirty="0"/>
          </a:p>
          <a:p>
            <a:pPr marL="285750" indent="-285750" algn="just">
              <a:buFont typeface="Wingdings" panose="05000000000000000000" pitchFamily="2" charset="2"/>
              <a:buChar char="q"/>
            </a:pPr>
            <a:r>
              <a:rPr lang="ru-RU" sz="2000" dirty="0"/>
              <a:t>Примена еколошки прихватљивих хемикалија у производњи обухвата употребу супстанци и једињења која имају минималан утицај на животну средину и здравље људи. </a:t>
            </a:r>
          </a:p>
          <a:p>
            <a:pPr marL="285750" indent="-285750" algn="just">
              <a:buFont typeface="Wingdings" panose="05000000000000000000" pitchFamily="2" charset="2"/>
              <a:buChar char="q"/>
            </a:pPr>
            <a:endParaRPr lang="ru-RU" sz="2000" dirty="0"/>
          </a:p>
          <a:p>
            <a:pPr marL="285750" indent="-285750" algn="just">
              <a:buFont typeface="Wingdings" panose="05000000000000000000" pitchFamily="2" charset="2"/>
              <a:buChar char="q"/>
            </a:pPr>
            <a:r>
              <a:rPr lang="ru-RU" sz="2000" dirty="0"/>
              <a:t>Постоји потреба за уклањање опаснијих хемикалија из производних процеса и њихова замену безбеднијим алтернативама. Она је резултат примене прописа из области управљања хемикалијама, поштовање захтева потрошача и дистрибутера и потребе за смањење укупних трошкова као и заштитом здравља радника и побољшањем корпоративног имиџа.</a:t>
            </a:r>
          </a:p>
          <a:p>
            <a:pPr marL="285750" indent="-285750" algn="just">
              <a:buFont typeface="Wingdings" panose="05000000000000000000" pitchFamily="2" charset="2"/>
              <a:buChar char="q"/>
            </a:pPr>
            <a:endParaRPr lang="sr-Cyrl-RS" sz="2000" dirty="0"/>
          </a:p>
          <a:p>
            <a:pPr marL="285750" indent="-285750" algn="just">
              <a:buFont typeface="Wingdings" panose="05000000000000000000" pitchFamily="2" charset="2"/>
              <a:buChar char="q"/>
            </a:pPr>
            <a:r>
              <a:rPr lang="sr-Cyrl-RS" sz="2000" dirty="0"/>
              <a:t>Прописи у области управљања хемикалијама, посебно део који се односе на супстанце које изазивају забринутост забрањују/ограничавају употребу и подстичу замену најопаснијих хемикалија безбеднијим алтернативама. </a:t>
            </a:r>
          </a:p>
        </p:txBody>
      </p:sp>
      <p:pic>
        <p:nvPicPr>
          <p:cNvPr id="12" name="Graphic 11" descr="Chemicals outline">
            <a:extLst>
              <a:ext uri="{FF2B5EF4-FFF2-40B4-BE49-F238E27FC236}">
                <a16:creationId xmlns:a16="http://schemas.microsoft.com/office/drawing/2014/main" id="{09CBD601-B22E-3F50-7141-D80058C202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714854" y="1666772"/>
            <a:ext cx="1591056" cy="1591056"/>
          </a:xfrm>
          <a:prstGeom prst="rect">
            <a:avLst/>
          </a:prstGeom>
        </p:spPr>
      </p:pic>
      <p:pic>
        <p:nvPicPr>
          <p:cNvPr id="13" name="Graphic 12" descr="Chemicals outline">
            <a:extLst>
              <a:ext uri="{FF2B5EF4-FFF2-40B4-BE49-F238E27FC236}">
                <a16:creationId xmlns:a16="http://schemas.microsoft.com/office/drawing/2014/main" id="{C75A611C-0F43-7CC0-3762-D0112812752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714854" y="3831585"/>
            <a:ext cx="1591056" cy="1591056"/>
          </a:xfrm>
          <a:prstGeom prst="rect">
            <a:avLst/>
          </a:prstGeom>
        </p:spPr>
      </p:pic>
    </p:spTree>
    <p:extLst>
      <p:ext uri="{BB962C8B-B14F-4D97-AF65-F5344CB8AC3E}">
        <p14:creationId xmlns:p14="http://schemas.microsoft.com/office/powerpoint/2010/main" val="2934939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5D337-1DF5-6876-FEED-8F756F69853D}"/>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E75108C4-0A24-CBAB-BF2C-A14D995307C4}"/>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7 Еколошки прихватљиве хемикалије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BD612266-8DD2-3C13-C8BA-692764F0E54D}"/>
              </a:ext>
            </a:extLst>
          </p:cNvPr>
          <p:cNvSpPr txBox="1"/>
          <p:nvPr/>
        </p:nvSpPr>
        <p:spPr>
          <a:xfrm>
            <a:off x="334162" y="797640"/>
            <a:ext cx="8899048" cy="5940088"/>
          </a:xfrm>
          <a:prstGeom prst="rect">
            <a:avLst/>
          </a:prstGeom>
          <a:noFill/>
        </p:spPr>
        <p:txBody>
          <a:bodyPr wrap="square">
            <a:spAutoFit/>
          </a:bodyPr>
          <a:lstStyle/>
          <a:p>
            <a:pPr marL="342900" indent="-342900" algn="just">
              <a:buFont typeface="Wingdings" panose="05000000000000000000" pitchFamily="2" charset="2"/>
              <a:buChar char="q"/>
            </a:pPr>
            <a:r>
              <a:rPr lang="ru-RU" sz="2000" dirty="0"/>
              <a:t>Код озелењавања пословања кључно је преиспитати могућности замене хемикалија који имају пиктограме опасности на својим етикетама, супстанцама које су мање токсичне или уопште нису опасне по здравље људи и животну средину.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Еколошко означавање представља ефективан начин информисања о еколошким утицајима неког производа. Произвођачи који имају намеру да добију еко-ознаке морају да ускладе своју производњу и производне процесе са еколошким стандардима. ISO 14000 серија стандарда бави се разним еколошким питањима и прецизира прихватљиве стандарде који помажу да умањимо загађење животне средине.</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Пример: Употреба природних средстава за чишћење може омогућити избегавање куповине детерџената. Међутим ако је ипак неопходна набавка средстава за чишћење потребно је обратити пажњу да ли се на производу налази пиктограм опасности и ако је могуће потражити сличан производ (исте новчане вредности) који има неку еколошку ознаку као што је Еко-знак у ЕУ (EU Ecolabel):</a:t>
            </a:r>
          </a:p>
          <a:p>
            <a:pPr algn="r"/>
            <a:r>
              <a:rPr lang="pt-BR" sz="2000" dirty="0">
                <a:hlinkClick r:id="rId3"/>
              </a:rPr>
              <a:t>https://environment.ec.europa.eu/app/ecolabel-product-catalogue</a:t>
            </a:r>
            <a:endParaRPr lang="ru-RU" sz="2000" dirty="0"/>
          </a:p>
        </p:txBody>
      </p:sp>
      <p:grpSp>
        <p:nvGrpSpPr>
          <p:cNvPr id="15" name="Group 14">
            <a:extLst>
              <a:ext uri="{FF2B5EF4-FFF2-40B4-BE49-F238E27FC236}">
                <a16:creationId xmlns:a16="http://schemas.microsoft.com/office/drawing/2014/main" id="{7E31B0F3-11B9-A109-7DBA-871C530E2783}"/>
              </a:ext>
            </a:extLst>
          </p:cNvPr>
          <p:cNvGrpSpPr/>
          <p:nvPr/>
        </p:nvGrpSpPr>
        <p:grpSpPr>
          <a:xfrm>
            <a:off x="9855701" y="1183564"/>
            <a:ext cx="1545254" cy="4849411"/>
            <a:chOff x="10134481" y="1295076"/>
            <a:chExt cx="1545254" cy="4849411"/>
          </a:xfrm>
        </p:grpSpPr>
        <p:pic>
          <p:nvPicPr>
            <p:cNvPr id="12" name="Picture 602655535">
              <a:extLst>
                <a:ext uri="{FF2B5EF4-FFF2-40B4-BE49-F238E27FC236}">
                  <a16:creationId xmlns:a16="http://schemas.microsoft.com/office/drawing/2014/main" id="{F38F796A-551A-93F2-E0DD-ADC6662D43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77015" y="1295076"/>
              <a:ext cx="1439862" cy="143986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descr="A logo with a star and leaf&#10;&#10;AI-generated content may be incorrect.">
              <a:extLst>
                <a:ext uri="{FF2B5EF4-FFF2-40B4-BE49-F238E27FC236}">
                  <a16:creationId xmlns:a16="http://schemas.microsoft.com/office/drawing/2014/main" id="{464FB894-FD2F-C73C-A8BF-60470DDF83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39873" y="4704624"/>
              <a:ext cx="1439862" cy="1439863"/>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BA84FCBC-70AE-1E0A-F26F-0E1BE040A3DD}"/>
                </a:ext>
              </a:extLst>
            </p:cNvPr>
            <p:cNvSpPr txBox="1"/>
            <p:nvPr/>
          </p:nvSpPr>
          <p:spPr>
            <a:xfrm>
              <a:off x="10134481" y="3075057"/>
              <a:ext cx="1524929" cy="1323439"/>
            </a:xfrm>
            <a:prstGeom prst="rect">
              <a:avLst/>
            </a:prstGeom>
            <a:noFill/>
          </p:spPr>
          <p:txBody>
            <a:bodyPr wrap="square">
              <a:spAutoFit/>
            </a:bodyPr>
            <a:lstStyle/>
            <a:p>
              <a:pPr algn="ctr">
                <a:buNone/>
              </a:pPr>
              <a:r>
                <a:rPr lang="sr-Cyrl-RS" sz="20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sym typeface="Wingdings 3" panose="05040102010807070707" pitchFamily="18" charset="2"/>
                </a:rPr>
                <a:t></a:t>
              </a:r>
            </a:p>
            <a:p>
              <a:pPr algn="ctr">
                <a:buNone/>
              </a:pPr>
              <a:r>
                <a:rPr lang="sr-Cyrl-RS" sz="20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Избећи</a:t>
              </a:r>
              <a:endParaRPr lang="sr-Cyrl-RS" sz="2000" kern="100" dirty="0">
                <a:latin typeface="Calibri" panose="020F0502020204030204" pitchFamily="34" charset="0"/>
                <a:ea typeface="Times New Roman" panose="02020603050405020304" pitchFamily="18" charset="0"/>
                <a:cs typeface="Calibri" panose="020F0502020204030204" pitchFamily="34" charset="0"/>
              </a:endParaRPr>
            </a:p>
            <a:p>
              <a:pPr algn="ctr">
                <a:buNone/>
              </a:pPr>
              <a:r>
                <a:rPr lang="sr-Cyrl-RS" sz="2000"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Набавити</a:t>
              </a:r>
            </a:p>
            <a:p>
              <a:pPr algn="ctr">
                <a:buNone/>
              </a:pPr>
              <a:r>
                <a:rPr lang="sr-Cyrl-RS" sz="2000"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sym typeface="Wingdings 3" panose="05040102010807070707" pitchFamily="18" charset="2"/>
                </a:rPr>
                <a:t></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p:txBody>
        </p:sp>
      </p:grpSp>
    </p:spTree>
    <p:extLst>
      <p:ext uri="{BB962C8B-B14F-4D97-AF65-F5344CB8AC3E}">
        <p14:creationId xmlns:p14="http://schemas.microsoft.com/office/powerpoint/2010/main" val="960434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B1014-7ADB-9C38-5F71-48E60B571816}"/>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EAF2E477-E9A9-CBEB-0166-3E12FBBE3FC1}"/>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7 Еколошки прихватљиве хемикалије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1EA915AE-2F68-08DA-54E4-6B169F93B128}"/>
              </a:ext>
            </a:extLst>
          </p:cNvPr>
          <p:cNvSpPr txBox="1"/>
          <p:nvPr/>
        </p:nvSpPr>
        <p:spPr>
          <a:xfrm>
            <a:off x="334160" y="871175"/>
            <a:ext cx="11623377" cy="5632311"/>
          </a:xfrm>
          <a:prstGeom prst="rect">
            <a:avLst/>
          </a:prstGeom>
          <a:noFill/>
        </p:spPr>
        <p:txBody>
          <a:bodyPr wrap="square">
            <a:spAutoFit/>
          </a:bodyPr>
          <a:lstStyle/>
          <a:p>
            <a:pPr marL="285750" indent="-285750" algn="just">
              <a:buFont typeface="Wingdings" panose="05000000000000000000" pitchFamily="2" charset="2"/>
              <a:buChar char="q"/>
            </a:pPr>
            <a:r>
              <a:rPr lang="ru-RU" sz="2000" dirty="0"/>
              <a:t>Опрема са ниском емисијом загађујућих материја обухвата технолошка решења дизајниране да минимизирају или елиминишу емисију загађујућих материја у животну средину. Ова опрема може укључивати машине, уређаје и системе који користе напредне технологије и процесе за смањење количине штетних материја које се испуштају у ваздух, воду и земљиште. </a:t>
            </a:r>
          </a:p>
          <a:p>
            <a:pPr marL="285750" indent="-285750" algn="just">
              <a:buFont typeface="Wingdings" panose="05000000000000000000" pitchFamily="2" charset="2"/>
              <a:buChar char="q"/>
            </a:pPr>
            <a:endParaRPr lang="ru-RU" sz="2000" dirty="0"/>
          </a:p>
          <a:p>
            <a:pPr marL="285750" indent="-285750" algn="just">
              <a:buFont typeface="Wingdings" panose="05000000000000000000" pitchFamily="2" charset="2"/>
              <a:buChar char="q"/>
            </a:pPr>
            <a:r>
              <a:rPr lang="ru-RU" sz="2000" dirty="0"/>
              <a:t>Опрема са ниским емисијама је </a:t>
            </a:r>
            <a:r>
              <a:rPr lang="ru-RU" sz="2000" b="1" dirty="0"/>
              <a:t>кључни аспект еколошког дизајна </a:t>
            </a:r>
            <a:r>
              <a:rPr lang="ru-RU" sz="2000" dirty="0"/>
              <a:t>и одрживог управљања, јер помаже у смањењу негативних ефеката индустрије на животну средину. Улагање у опрему са ниским емисијама може довести до дугорочних економских уштеда кроз смањене трошкове здравствене заштите и казни за кршење еколошких стандарда. Предузећа које улажу у ову опрему могу побољшати своју репутацију и повећати своју конкурентску предност на тржишту, пошто се перципирају као одговорне и одрживе. </a:t>
            </a:r>
          </a:p>
          <a:p>
            <a:pPr marL="285750" indent="-285750" algn="just">
              <a:buFont typeface="Wingdings" panose="05000000000000000000" pitchFamily="2" charset="2"/>
              <a:buChar char="q"/>
            </a:pPr>
            <a:endParaRPr lang="sr-Cyrl-RS" sz="2000" kern="0" dirty="0">
              <a:effectLst/>
              <a:ea typeface="Times New Roman" panose="02020603050405020304" pitchFamily="18" charset="0"/>
            </a:endParaRPr>
          </a:p>
          <a:p>
            <a:pPr marL="285750" indent="-285750" algn="just">
              <a:buFont typeface="Wingdings" panose="05000000000000000000" pitchFamily="2" charset="2"/>
              <a:buChar char="q"/>
            </a:pPr>
            <a:r>
              <a:rPr lang="sr-Cyrl-RS" sz="2000" kern="0" dirty="0">
                <a:effectLst/>
                <a:ea typeface="Times New Roman" panose="02020603050405020304" pitchFamily="18" charset="0"/>
              </a:rPr>
              <a:t>Филтрација ваздуха током спаљивања отпада је процес уклањања штетних честица и гасова из ваздуха који се ослобађају током спаљивања отпада. Ово се постиже коришћењем напредних система филтрације и технологија које чисте емисије пре него што уђу у атмосферу. У савременој индустријској пракси употребљавају се системи којима је поред пречишћавања ваздуха могуће и искористити и вратити у процес већи део отпадне топлоте димних гасова. На тај начин енергија се враћа у процес, односно смањује се потрошња горива</a:t>
            </a:r>
            <a:endParaRPr lang="ru-RU" sz="2000" dirty="0"/>
          </a:p>
        </p:txBody>
      </p:sp>
    </p:spTree>
    <p:extLst>
      <p:ext uri="{BB962C8B-B14F-4D97-AF65-F5344CB8AC3E}">
        <p14:creationId xmlns:p14="http://schemas.microsoft.com/office/powerpoint/2010/main" val="3780767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7EF7C-F69D-F71A-6946-A6ADC5AA1B21}"/>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12915ED0-887D-7623-4EE2-7CDC76E78281}"/>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7 Еколошки прихватљиве хемикалије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2" name="TextBox 1">
            <a:extLst>
              <a:ext uri="{FF2B5EF4-FFF2-40B4-BE49-F238E27FC236}">
                <a16:creationId xmlns:a16="http://schemas.microsoft.com/office/drawing/2014/main" id="{4830FF95-8A1C-0C73-C43E-E0589645EAA5}"/>
              </a:ext>
            </a:extLst>
          </p:cNvPr>
          <p:cNvSpPr txBox="1"/>
          <p:nvPr/>
        </p:nvSpPr>
        <p:spPr>
          <a:xfrm>
            <a:off x="334160" y="1063702"/>
            <a:ext cx="11623377" cy="4708981"/>
          </a:xfrm>
          <a:prstGeom prst="rect">
            <a:avLst/>
          </a:prstGeom>
          <a:noFill/>
        </p:spPr>
        <p:txBody>
          <a:bodyPr wrap="square">
            <a:spAutoFit/>
          </a:bodyPr>
          <a:lstStyle/>
          <a:p>
            <a:pPr marL="342900" indent="-342900" algn="just">
              <a:buFont typeface="Wingdings" panose="05000000000000000000" pitchFamily="2" charset="2"/>
              <a:buChar char="q"/>
            </a:pPr>
            <a:r>
              <a:rPr lang="ru-RU" sz="2000" b="1" dirty="0"/>
              <a:t>Вежба (рад у паровима):</a:t>
            </a:r>
          </a:p>
          <a:p>
            <a:pPr marL="342900" indent="-342900" algn="just">
              <a:buFont typeface="Wingdings" panose="05000000000000000000" pitchFamily="2" charset="2"/>
              <a:buChar char="q"/>
            </a:pPr>
            <a:endParaRPr lang="ru-RU" sz="2000" b="1" dirty="0"/>
          </a:p>
          <a:p>
            <a:pPr marL="342900" indent="-342900" algn="just">
              <a:buFont typeface="Wingdings" panose="05000000000000000000" pitchFamily="2" charset="2"/>
              <a:buChar char="§"/>
            </a:pPr>
            <a:r>
              <a:rPr lang="ru-RU" sz="2000" b="1" dirty="0"/>
              <a:t>Анализа примера (студија случаја) из </a:t>
            </a:r>
            <a:r>
              <a:rPr lang="sr-Cyrl-RS" sz="2000" b="1" dirty="0"/>
              <a:t>публикације "Зелена Европа - Примери добре праксе озелењавања пословања"</a:t>
            </a:r>
          </a:p>
          <a:p>
            <a:pPr marL="342900" indent="-342900" algn="just">
              <a:buFont typeface="Wingdings" panose="05000000000000000000" pitchFamily="2" charset="2"/>
              <a:buChar char="§"/>
            </a:pPr>
            <a:endParaRPr lang="en-US" sz="2000" b="1" dirty="0"/>
          </a:p>
          <a:p>
            <a:pPr lvl="1" algn="just"/>
            <a:r>
              <a:rPr lang="sr-Cyrl-RS" sz="2000" dirty="0">
                <a:effectLst/>
                <a:ea typeface="Times New Roman" panose="02020603050405020304" pitchFamily="18" charset="0"/>
                <a:cs typeface="Calibri" panose="020F0502020204030204" pitchFamily="34" charset="0"/>
              </a:rPr>
              <a:t>Примери добре праксе за филтрирање ваздуха и воде: </a:t>
            </a:r>
          </a:p>
          <a:p>
            <a:pPr lvl="1" algn="just"/>
            <a:r>
              <a:rPr lang="sr-Cyrl-RS" sz="2000" dirty="0">
                <a:effectLst/>
                <a:ea typeface="Times New Roman" panose="02020603050405020304" pitchFamily="18" charset="0"/>
                <a:cs typeface="Calibri" panose="020F0502020204030204" pitchFamily="34" charset="0"/>
              </a:rPr>
              <a:t>1) Пречишћавање отпадних гасова- </a:t>
            </a:r>
            <a:r>
              <a:rPr lang="en-US" sz="2000" dirty="0">
                <a:effectLst/>
                <a:ea typeface="Times New Roman" panose="02020603050405020304" pitchFamily="18" charset="0"/>
                <a:cs typeface="Calibri" panose="020F0502020204030204" pitchFamily="34" charset="0"/>
              </a:rPr>
              <a:t>Bosch </a:t>
            </a:r>
            <a:r>
              <a:rPr lang="sr-Cyrl-RS" sz="2000" dirty="0">
                <a:effectLst/>
                <a:ea typeface="Times New Roman" panose="02020603050405020304" pitchFamily="18" charset="0"/>
                <a:cs typeface="Calibri" panose="020F0502020204030204" pitchFamily="34" charset="0"/>
              </a:rPr>
              <a:t>Немачка.</a:t>
            </a:r>
          </a:p>
          <a:p>
            <a:pPr lvl="1" algn="just"/>
            <a:r>
              <a:rPr lang="sr-Cyrl-RS" sz="2000" dirty="0">
                <a:effectLst/>
                <a:ea typeface="Times New Roman" panose="02020603050405020304" pitchFamily="18" charset="0"/>
                <a:cs typeface="Calibri" panose="020F0502020204030204" pitchFamily="34" charset="0"/>
              </a:rPr>
              <a:t>2) Систем за контролу квалитета ваздуха и филтрирање отпадних гасова - </a:t>
            </a:r>
            <a:r>
              <a:rPr lang="en-US" sz="2000" dirty="0">
                <a:effectLst/>
                <a:ea typeface="Times New Roman" panose="02020603050405020304" pitchFamily="18" charset="0"/>
                <a:cs typeface="Calibri" panose="020F0502020204030204" pitchFamily="34" charset="0"/>
              </a:rPr>
              <a:t>SABMiller  </a:t>
            </a:r>
            <a:r>
              <a:rPr lang="sr-Cyrl-RS" sz="2000" dirty="0">
                <a:effectLst/>
                <a:ea typeface="Times New Roman" panose="02020603050405020304" pitchFamily="18" charset="0"/>
                <a:cs typeface="Calibri" panose="020F0502020204030204" pitchFamily="34" charset="0"/>
              </a:rPr>
              <a:t>Пољска.</a:t>
            </a:r>
          </a:p>
          <a:p>
            <a:pPr lvl="1" algn="just"/>
            <a:r>
              <a:rPr lang="sr-Cyrl-RS" sz="2000" dirty="0">
                <a:effectLst/>
                <a:ea typeface="Times New Roman" panose="02020603050405020304" pitchFamily="18" charset="0"/>
                <a:cs typeface="Calibri" panose="020F0502020204030204" pitchFamily="34" charset="0"/>
              </a:rPr>
              <a:t>3) Технологија филтрирања ваздуха и воде- </a:t>
            </a:r>
            <a:r>
              <a:rPr lang="en-US" sz="2000" dirty="0">
                <a:effectLst/>
                <a:ea typeface="Times New Roman" panose="02020603050405020304" pitchFamily="18" charset="0"/>
                <a:cs typeface="Calibri" panose="020F0502020204030204" pitchFamily="34" charset="0"/>
              </a:rPr>
              <a:t>SUEZ GROUP  </a:t>
            </a:r>
            <a:r>
              <a:rPr lang="sr-Cyrl-RS" sz="2000" dirty="0">
                <a:effectLst/>
                <a:ea typeface="Times New Roman" panose="02020603050405020304" pitchFamily="18" charset="0"/>
                <a:cs typeface="Calibri" panose="020F0502020204030204" pitchFamily="34" charset="0"/>
              </a:rPr>
              <a:t>Француска.</a:t>
            </a:r>
          </a:p>
          <a:p>
            <a:pPr lvl="1" algn="just"/>
            <a:r>
              <a:rPr lang="sr-Cyrl-RS" sz="2000" dirty="0">
                <a:effectLst/>
                <a:ea typeface="Times New Roman" panose="02020603050405020304" pitchFamily="18" charset="0"/>
                <a:cs typeface="Calibri" panose="020F0502020204030204" pitchFamily="34" charset="0"/>
              </a:rPr>
              <a:t>4) Филтрирање воде и поновна употреба - </a:t>
            </a:r>
            <a:r>
              <a:rPr lang="en-US" sz="2000" dirty="0">
                <a:effectLst/>
                <a:ea typeface="Times New Roman" panose="02020603050405020304" pitchFamily="18" charset="0"/>
                <a:cs typeface="Calibri" panose="020F0502020204030204" pitchFamily="34" charset="0"/>
              </a:rPr>
              <a:t>Tarkett </a:t>
            </a:r>
            <a:r>
              <a:rPr lang="sr-Cyrl-RS" sz="2000" dirty="0">
                <a:effectLst/>
                <a:ea typeface="Times New Roman" panose="02020603050405020304" pitchFamily="18" charset="0"/>
                <a:cs typeface="Calibri" panose="020F0502020204030204" pitchFamily="34" charset="0"/>
              </a:rPr>
              <a:t>Србија.</a:t>
            </a:r>
          </a:p>
          <a:p>
            <a:pPr lvl="1" algn="just"/>
            <a:r>
              <a:rPr lang="sr-Cyrl-RS" sz="2000" dirty="0">
                <a:effectLst/>
                <a:ea typeface="Times New Roman" panose="02020603050405020304" pitchFamily="18" charset="0"/>
                <a:cs typeface="Calibri" panose="020F0502020204030204" pitchFamily="34" charset="0"/>
              </a:rPr>
              <a:t>5) Дестилација воде и поновна употреба - </a:t>
            </a:r>
            <a:r>
              <a:rPr lang="en-US" sz="2000" dirty="0">
                <a:effectLst/>
                <a:ea typeface="Times New Roman" panose="02020603050405020304" pitchFamily="18" charset="0"/>
                <a:cs typeface="Calibri" panose="020F0502020204030204" pitchFamily="34" charset="0"/>
              </a:rPr>
              <a:t>Novo Nordisk </a:t>
            </a:r>
            <a:r>
              <a:rPr lang="sr-Cyrl-RS" sz="2000" dirty="0">
                <a:effectLst/>
                <a:ea typeface="Times New Roman" panose="02020603050405020304" pitchFamily="18" charset="0"/>
                <a:cs typeface="Calibri" panose="020F0502020204030204" pitchFamily="34" charset="0"/>
              </a:rPr>
              <a:t>Данска.</a:t>
            </a:r>
          </a:p>
          <a:p>
            <a:pPr marL="342900" indent="-342900" algn="just">
              <a:buFont typeface="Wingdings" panose="05000000000000000000" pitchFamily="2" charset="2"/>
              <a:buChar char="§"/>
            </a:pPr>
            <a:endParaRPr lang="ru-RU" sz="2000" b="1" dirty="0"/>
          </a:p>
          <a:p>
            <a:pPr marL="342900" indent="-342900" algn="just">
              <a:buFont typeface="Wingdings" panose="05000000000000000000" pitchFamily="2" charset="2"/>
              <a:buChar char="§"/>
            </a:pPr>
            <a:r>
              <a:rPr lang="ru-RU" sz="2000" b="1" dirty="0"/>
              <a:t>Анализа мера и препорука за спречавање загађења из кратког водича за озелењавање пословања.</a:t>
            </a:r>
          </a:p>
          <a:p>
            <a:pPr marL="342900" indent="-342900" algn="just">
              <a:buFont typeface="Wingdings" panose="05000000000000000000" pitchFamily="2" charset="2"/>
              <a:buChar char="§"/>
            </a:pPr>
            <a:endParaRPr lang="sr-Cyrl-RS" sz="2000" kern="100" dirty="0">
              <a:solidFill>
                <a:srgbClr val="FF0000"/>
              </a:solidFill>
              <a:cs typeface="Calibri" panose="020F0502020204030204" pitchFamily="34" charset="0"/>
            </a:endParaRPr>
          </a:p>
          <a:p>
            <a:pPr marL="457200" lvl="0" indent="-457200" algn="just">
              <a:buFont typeface="Wingdings" panose="05000000000000000000" pitchFamily="2" charset="2"/>
              <a:buChar char="q"/>
            </a:pPr>
            <a:r>
              <a:rPr lang="mk-MK" sz="2000" kern="100" dirty="0">
                <a:effectLst/>
                <a:cs typeface="Calibri" panose="020F0502020204030204" pitchFamily="34" charset="0"/>
              </a:rPr>
              <a:t>Презентације урађеног и дискусија.</a:t>
            </a:r>
            <a:endParaRPr lang="en-US" sz="2000" kern="100" dirty="0">
              <a:effectLst/>
              <a:cs typeface="Calibri" panose="020F0502020204030204" pitchFamily="34" charset="0"/>
            </a:endParaRPr>
          </a:p>
        </p:txBody>
      </p:sp>
    </p:spTree>
    <p:extLst>
      <p:ext uri="{BB962C8B-B14F-4D97-AF65-F5344CB8AC3E}">
        <p14:creationId xmlns:p14="http://schemas.microsoft.com/office/powerpoint/2010/main" val="3665649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AD3C6-1F12-D39C-99D4-821779EB989C}"/>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9A8A8870-D6BD-8CA4-BC5D-E83C51C4C258}"/>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7 Еколошки прихватљиве хемикалије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2" name="TextBox 1">
            <a:extLst>
              <a:ext uri="{FF2B5EF4-FFF2-40B4-BE49-F238E27FC236}">
                <a16:creationId xmlns:a16="http://schemas.microsoft.com/office/drawing/2014/main" id="{B33B4B2D-0FE0-A9B2-CD08-7F696EE81DEA}"/>
              </a:ext>
            </a:extLst>
          </p:cNvPr>
          <p:cNvSpPr txBox="1"/>
          <p:nvPr/>
        </p:nvSpPr>
        <p:spPr>
          <a:xfrm>
            <a:off x="334161" y="1905506"/>
            <a:ext cx="11623377" cy="3046988"/>
          </a:xfrm>
          <a:prstGeom prst="rect">
            <a:avLst/>
          </a:prstGeom>
          <a:noFill/>
        </p:spPr>
        <p:txBody>
          <a:bodyPr wrap="square">
            <a:spAutoFit/>
          </a:bodyPr>
          <a:lstStyle/>
          <a:p>
            <a:pPr marL="285750" indent="-285750">
              <a:buFont typeface="Wingdings" panose="05000000000000000000" pitchFamily="2" charset="2"/>
              <a:buChar char="q"/>
            </a:pPr>
            <a:r>
              <a:rPr lang="ru-RU" sz="2400" b="1" dirty="0"/>
              <a:t>Демонстрација: Процена изводљивости озелењавања пословања</a:t>
            </a:r>
          </a:p>
          <a:p>
            <a:pPr marL="285750" indent="-285750">
              <a:buFont typeface="Wingdings" panose="05000000000000000000" pitchFamily="2" charset="2"/>
              <a:buChar char="q"/>
            </a:pPr>
            <a:endParaRPr lang="ru-RU" sz="2400" b="1" dirty="0"/>
          </a:p>
          <a:p>
            <a:pPr marL="742950" lvl="1" indent="-285750" algn="just">
              <a:buFont typeface="Courier New" panose="02070309020205020404" pitchFamily="49" charset="0"/>
              <a:buChar char="o"/>
            </a:pPr>
            <a:r>
              <a:rPr lang="ru-RU" sz="2400" dirty="0"/>
              <a:t>Одељак V Бизнис План/Стратегија за озелењавање пословања.</a:t>
            </a:r>
          </a:p>
          <a:p>
            <a:pPr marL="742950" lvl="1" indent="-285750" algn="just">
              <a:buFont typeface="Courier New" panose="02070309020205020404" pitchFamily="49" charset="0"/>
              <a:buChar char="o"/>
            </a:pPr>
            <a:endParaRPr lang="ru-RU" sz="2400" b="1" dirty="0"/>
          </a:p>
          <a:p>
            <a:pPr marL="285750" indent="-285750">
              <a:buFont typeface="Wingdings" panose="05000000000000000000" pitchFamily="2" charset="2"/>
              <a:buChar char="q"/>
            </a:pPr>
            <a:r>
              <a:rPr lang="ru-RU" sz="2400" b="1" dirty="0"/>
              <a:t>Вежба групни рад (две групе):  Процена изводљивости озелењавања пословања просечног МСП-а.</a:t>
            </a:r>
          </a:p>
          <a:p>
            <a:pPr marL="285750" indent="-285750">
              <a:buFont typeface="Wingdings" panose="05000000000000000000" pitchFamily="2" charset="2"/>
              <a:buChar char="q"/>
            </a:pPr>
            <a:endParaRPr lang="ru-RU" sz="2400" b="1" dirty="0"/>
          </a:p>
          <a:p>
            <a:pPr marL="285750" indent="-285750">
              <a:buFont typeface="Wingdings" panose="05000000000000000000" pitchFamily="2" charset="2"/>
              <a:buChar char="q"/>
            </a:pPr>
            <a:r>
              <a:rPr lang="ru-RU" sz="2400" dirty="0"/>
              <a:t> Презентације урађеног и дискусија</a:t>
            </a:r>
          </a:p>
        </p:txBody>
      </p:sp>
    </p:spTree>
    <p:extLst>
      <p:ext uri="{BB962C8B-B14F-4D97-AF65-F5344CB8AC3E}">
        <p14:creationId xmlns:p14="http://schemas.microsoft.com/office/powerpoint/2010/main" val="2819733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DB73-354F-43FC-B81A-5D439123181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597F9AC-EC75-02A0-5E3C-2B82307C8109}"/>
              </a:ext>
            </a:extLst>
          </p:cNvPr>
          <p:cNvGraphicFramePr>
            <a:graphicFrameLocks noGrp="1"/>
          </p:cNvGraphicFramePr>
          <p:nvPr>
            <p:extLst>
              <p:ext uri="{D42A27DB-BD31-4B8C-83A1-F6EECF244321}">
                <p14:modId xmlns:p14="http://schemas.microsoft.com/office/powerpoint/2010/main" val="2967307595"/>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7 Еколошки прихватљиве хемикалије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F691A138-2741-E030-4B57-DC739B862D7E}"/>
              </a:ext>
            </a:extLst>
          </p:cNvPr>
          <p:cNvSpPr txBox="1"/>
          <p:nvPr/>
        </p:nvSpPr>
        <p:spPr>
          <a:xfrm>
            <a:off x="430924" y="1121109"/>
            <a:ext cx="11526614" cy="4247317"/>
          </a:xfrm>
          <a:prstGeom prst="rect">
            <a:avLst/>
          </a:prstGeom>
          <a:noFill/>
        </p:spPr>
        <p:txBody>
          <a:bodyPr wrap="square" rtlCol="0">
            <a:spAutoFit/>
          </a:bodyPr>
          <a:lstStyle/>
          <a:p>
            <a:pPr algn="just"/>
            <a:r>
              <a:rPr lang="sr-Cyrl-RS" b="1" dirty="0"/>
              <a:t>Извори и ресурси:</a:t>
            </a:r>
          </a:p>
          <a:p>
            <a:pPr algn="just"/>
            <a:endParaRPr lang="sr-Cyrl-RS" dirty="0"/>
          </a:p>
          <a:p>
            <a:pPr marL="342900" indent="-342900" algn="just">
              <a:buFont typeface="+mj-lt"/>
              <a:buAutoNum type="arabicPeriod"/>
            </a:pPr>
            <a:r>
              <a:rPr lang="ru-RU" dirty="0"/>
              <a:t>Зелени пут - Партнерство за зелено пословање. Еразмус+ KA210-ADU - Мала партнерства у образовању одраслих. Пројекат 2023-2-RS01-KA210-ADU-000184311. Лесковац 2025.</a:t>
            </a:r>
          </a:p>
          <a:p>
            <a:pPr marL="342900" indent="-342900" algn="just">
              <a:buFont typeface="Wingdings" panose="05000000000000000000" pitchFamily="2" charset="2"/>
              <a:buChar char="q"/>
            </a:pPr>
            <a:r>
              <a:rPr lang="ru-RU" dirty="0"/>
              <a:t>Практични водич за озелењавање пословања</a:t>
            </a:r>
          </a:p>
          <a:p>
            <a:pPr marL="342900" indent="-342900" algn="just">
              <a:buFont typeface="Wingdings" panose="05000000000000000000" pitchFamily="2" charset="2"/>
              <a:buChar char="q"/>
            </a:pPr>
            <a:r>
              <a:rPr lang="ru-RU" dirty="0"/>
              <a:t>Кратак водич за озелењавање пословања</a:t>
            </a:r>
          </a:p>
          <a:p>
            <a:pPr marL="342900" indent="-342900" algn="just">
              <a:buFont typeface="Wingdings" panose="05000000000000000000" pitchFamily="2" charset="2"/>
              <a:buChar char="q"/>
            </a:pPr>
            <a:r>
              <a:rPr lang="sr-Cyrl-RS" dirty="0"/>
              <a:t>Водич - Еколошке ознаке </a:t>
            </a:r>
            <a:endParaRPr lang="en-US" dirty="0"/>
          </a:p>
          <a:p>
            <a:pPr marL="342900" indent="-342900" algn="just">
              <a:buFont typeface="Wingdings" panose="05000000000000000000" pitchFamily="2" charset="2"/>
              <a:buChar char="q"/>
            </a:pPr>
            <a:r>
              <a:rPr lang="sr-Cyrl-RS" dirty="0"/>
              <a:t>Водич - Пиктограми опасности</a:t>
            </a:r>
            <a:endParaRPr lang="en-US" dirty="0"/>
          </a:p>
          <a:p>
            <a:pPr marL="342900" indent="-342900" algn="just">
              <a:buFont typeface="Wingdings" panose="05000000000000000000" pitchFamily="2" charset="2"/>
              <a:buChar char="q"/>
            </a:pPr>
            <a:r>
              <a:rPr lang="ru-RU" dirty="0"/>
              <a:t>Брошура "Зелена Европа - Примери добре праксе озелењавања пословања"</a:t>
            </a:r>
          </a:p>
          <a:p>
            <a:pPr marL="342900" indent="-342900" algn="just">
              <a:buFont typeface="Wingdings" panose="05000000000000000000" pitchFamily="2" charset="2"/>
              <a:buChar char="q"/>
            </a:pPr>
            <a:r>
              <a:rPr lang="ru-RU" dirty="0"/>
              <a:t>Модел бизнис плана/стратегије озелењавања пословања</a:t>
            </a:r>
          </a:p>
          <a:p>
            <a:pPr marL="342900" indent="-342900" algn="just">
              <a:buFont typeface="+mj-lt"/>
              <a:buAutoNum type="arabicPeriod"/>
            </a:pPr>
            <a:endParaRPr lang="ru-RU" dirty="0"/>
          </a:p>
          <a:p>
            <a:pPr marL="342900" indent="-342900" algn="just">
              <a:buFont typeface="+mj-lt"/>
              <a:buAutoNum type="arabicPeriod" startAt="2"/>
            </a:pPr>
            <a:r>
              <a:rPr lang="en-GB" dirty="0"/>
              <a:t>Free Professional PowerPoint Templates </a:t>
            </a:r>
            <a:r>
              <a:rPr lang="en-GB" dirty="0">
                <a:hlinkClick r:id="rId3"/>
              </a:rPr>
              <a:t>https://www.slideegg.com/</a:t>
            </a:r>
            <a:endParaRPr lang="sr-Cyrl-RS" dirty="0"/>
          </a:p>
          <a:p>
            <a:pPr marL="342900" indent="-342900" algn="just">
              <a:buFont typeface="+mj-lt"/>
              <a:buAutoNum type="arabicPeriod" startAt="2"/>
            </a:pPr>
            <a:r>
              <a:rPr lang="en-GB" dirty="0"/>
              <a:t>The European Chemicals Agency (ECHA) - </a:t>
            </a:r>
            <a:r>
              <a:rPr lang="mk-MK" dirty="0"/>
              <a:t>Европска агенција за хемикалије - Онлајн обука о анализи алтернатива (видео материјал са обуке доступан преко </a:t>
            </a:r>
            <a:r>
              <a:rPr lang="en-GB" dirty="0"/>
              <a:t>YouTube)</a:t>
            </a:r>
            <a:r>
              <a:rPr lang="sr-Cyrl-RS" dirty="0"/>
              <a:t> </a:t>
            </a:r>
            <a:r>
              <a:rPr lang="en-GB" dirty="0">
                <a:hlinkClick r:id="rId4"/>
              </a:rPr>
              <a:t>https://echa.europa.eu/online-training-on-analysis-of-alternatives</a:t>
            </a:r>
            <a:endParaRPr lang="en-GB" dirty="0"/>
          </a:p>
        </p:txBody>
      </p:sp>
    </p:spTree>
    <p:extLst>
      <p:ext uri="{BB962C8B-B14F-4D97-AF65-F5344CB8AC3E}">
        <p14:creationId xmlns:p14="http://schemas.microsoft.com/office/powerpoint/2010/main" val="747514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2030</TotalTime>
  <Words>1212</Words>
  <Application>Microsoft Office PowerPoint</Application>
  <PresentationFormat>Widescreen</PresentationFormat>
  <Paragraphs>80</Paragraphs>
  <Slides>7</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Courier New</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Goran Milenkovic</cp:lastModifiedBy>
  <cp:revision>103</cp:revision>
  <dcterms:created xsi:type="dcterms:W3CDTF">2020-07-22T04:20:20Z</dcterms:created>
  <dcterms:modified xsi:type="dcterms:W3CDTF">2025-04-06T07:29:54Z</dcterms:modified>
</cp:coreProperties>
</file>